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7" r:id="rId2"/>
    <p:sldId id="296" r:id="rId3"/>
    <p:sldId id="256" r:id="rId4"/>
    <p:sldId id="257" r:id="rId5"/>
    <p:sldId id="284" r:id="rId6"/>
    <p:sldId id="267" r:id="rId7"/>
    <p:sldId id="268" r:id="rId8"/>
    <p:sldId id="258" r:id="rId9"/>
    <p:sldId id="269" r:id="rId10"/>
    <p:sldId id="270" r:id="rId11"/>
    <p:sldId id="285" r:id="rId12"/>
    <p:sldId id="271" r:id="rId13"/>
    <p:sldId id="272" r:id="rId14"/>
    <p:sldId id="273" r:id="rId15"/>
    <p:sldId id="274" r:id="rId16"/>
    <p:sldId id="275" r:id="rId17"/>
    <p:sldId id="276" r:id="rId18"/>
    <p:sldId id="287" r:id="rId19"/>
    <p:sldId id="286" r:id="rId20"/>
    <p:sldId id="288" r:id="rId21"/>
    <p:sldId id="278" r:id="rId22"/>
    <p:sldId id="279" r:id="rId23"/>
    <p:sldId id="280" r:id="rId24"/>
    <p:sldId id="260" r:id="rId25"/>
    <p:sldId id="292" r:id="rId26"/>
    <p:sldId id="277" r:id="rId27"/>
    <p:sldId id="281" r:id="rId28"/>
    <p:sldId id="293" r:id="rId29"/>
    <p:sldId id="294" r:id="rId30"/>
    <p:sldId id="295" r:id="rId31"/>
    <p:sldId id="291" r:id="rId32"/>
    <p:sldId id="29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D751A-940A-4B0F-A239-568557F81AA7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87ABE-C528-4EEA-9798-4D4804C282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127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341B7-FDD7-48CF-A71C-FDDC877769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2265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101704A-1C20-4229-8ABF-39E6247AEE78}" type="slidenum">
              <a:rPr lang="en-US" smtClean="0"/>
              <a:pPr eaLnBrk="1" hangingPunct="1"/>
              <a:t>32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018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1375"/>
            <a:ext cx="7772400" cy="1470025"/>
          </a:xfrm>
        </p:spPr>
        <p:txBody>
          <a:bodyPr/>
          <a:lstStyle/>
          <a:p>
            <a:r>
              <a:rPr lang="en-US" dirty="0" smtClean="0"/>
              <a:t>Gastric Motility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Dr.Mohammed Sharique Ahmed Quadri </a:t>
            </a:r>
          </a:p>
          <a:p>
            <a:r>
              <a:rPr lang="en-US" dirty="0" smtClean="0"/>
              <a:t>Dr. Mujeeb Ahmed Shaikh</a:t>
            </a:r>
          </a:p>
          <a:p>
            <a:r>
              <a:rPr lang="en-US" dirty="0" err="1" smtClean="0"/>
              <a:t>Almaarefa</a:t>
            </a:r>
            <a:r>
              <a:rPr lang="en-US" dirty="0" smtClean="0"/>
              <a:t> </a:t>
            </a:r>
            <a:r>
              <a:rPr lang="en-US" dirty="0" smtClean="0"/>
              <a:t>College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8313" y="1524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normAutofit fontScale="975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ar-SA" sz="7200" dirty="0" smtClean="0">
                <a:solidFill>
                  <a:srgbClr val="333399"/>
                </a:solidFill>
                <a:latin typeface="Arial Rounded MT Bold" pitchFamily="34" charset="0"/>
                <a:cs typeface="Akhbar MT" pitchFamily="2" charset="-78"/>
              </a:rPr>
              <a:t>بسم الله الرحمن الرحيم</a:t>
            </a:r>
            <a:endParaRPr lang="en-US" sz="7200" dirty="0">
              <a:latin typeface="Arial Rounded MT Bold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91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u="sng" dirty="0" smtClean="0"/>
              <a:t>Filling/receptive relaxation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181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HOW  VOLUME  INCREASES?</a:t>
            </a:r>
          </a:p>
          <a:p>
            <a:r>
              <a:rPr lang="en-US" dirty="0" smtClean="0"/>
              <a:t>Because there are folds of mucus membrane in the stomach they flattens as stomach relaxes when food is taken. It is called </a:t>
            </a:r>
            <a:r>
              <a:rPr lang="en-US" b="1" dirty="0" smtClean="0"/>
              <a:t>‘Receptive Relaxation’</a:t>
            </a:r>
            <a:r>
              <a:rPr lang="en-US" dirty="0" smtClean="0"/>
              <a:t>.</a:t>
            </a:r>
          </a:p>
          <a:p>
            <a:r>
              <a:rPr lang="en-US" dirty="0"/>
              <a:t>Receptors present in pharynx and lower Esophagus </a:t>
            </a:r>
            <a:r>
              <a:rPr lang="en-US" dirty="0" smtClean="0"/>
              <a:t>initiates </a:t>
            </a:r>
            <a:r>
              <a:rPr lang="en-US" dirty="0"/>
              <a:t>receptive relaxation of proximal stomach even before food enters the stomach. </a:t>
            </a:r>
            <a:r>
              <a:rPr lang="en-US" b="1" dirty="0"/>
              <a:t>This facilitates accommodation of large volumes of food without significant rise of pressure</a:t>
            </a:r>
            <a:r>
              <a:rPr lang="en-US" dirty="0"/>
              <a:t>. </a:t>
            </a:r>
          </a:p>
          <a:p>
            <a:r>
              <a:rPr lang="en-US" dirty="0"/>
              <a:t>This is </a:t>
            </a:r>
            <a:r>
              <a:rPr lang="en-US" b="1" dirty="0"/>
              <a:t>mediated by the Vagus nerve</a:t>
            </a:r>
            <a:r>
              <a:rPr lang="en-US" dirty="0"/>
              <a:t>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691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u="sng" dirty="0" smtClean="0"/>
              <a:t>Filling/receptive relaxation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18150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Because of this stomach can accommodate extra volume of food with little rise in pressure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If more than 1 liter is taken, intra-gastric pressure increases and person experiences discomfort.</a:t>
            </a:r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388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STOMACH ( Motility ) storage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pace-maker cell </a:t>
            </a:r>
            <a:r>
              <a:rPr lang="en-US" b="1" dirty="0" smtClean="0"/>
              <a:t>[interstitial cells of Cajal] </a:t>
            </a:r>
            <a:r>
              <a:rPr lang="en-US" dirty="0" smtClean="0"/>
              <a:t>are located in the upper fundus region, they generate slow wave at the rate of 3 per min.</a:t>
            </a:r>
          </a:p>
          <a:p>
            <a:endParaRPr lang="en-US" sz="1100" dirty="0" smtClean="0"/>
          </a:p>
          <a:p>
            <a:r>
              <a:rPr lang="en-US" b="1" dirty="0" smtClean="0"/>
              <a:t>The slow wave or BER </a:t>
            </a:r>
            <a:r>
              <a:rPr lang="en-US" dirty="0" smtClean="0"/>
              <a:t>[Basic Electrical Rhythm] occur continuously and may or may not generate the contraction of stomach smooth muscle.</a:t>
            </a:r>
          </a:p>
          <a:p>
            <a:endParaRPr lang="en-US" sz="1200" dirty="0" smtClean="0"/>
          </a:p>
          <a:p>
            <a:r>
              <a:rPr lang="en-US" b="1" dirty="0" smtClean="0"/>
              <a:t>If slow wave reach threshold level then action potential occurs and initiate peristaltic waves.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392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STOMACH (Motility)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peristaltic wave occur, it spreads from the fundus, body to antrum and pyloric sphincter. 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Peristaltic wave is weak at fundus and body [as muscle layer is thin] hence food is stored in body of stomach  . </a:t>
            </a:r>
          </a:p>
          <a:p>
            <a:r>
              <a:rPr lang="en-US" dirty="0" smtClean="0"/>
              <a:t>In antrum, peristaltic wave is stronger and more vigorous [as muscle is thick].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61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u="sng" dirty="0" smtClean="0"/>
              <a:t>iii. GASTRIC MIXING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/>
              <a:t>In Stomach, where mixing of food occurs?</a:t>
            </a:r>
          </a:p>
          <a:p>
            <a:r>
              <a:rPr lang="en-US" sz="2800" dirty="0" smtClean="0"/>
              <a:t>Mainly in the Antrum. </a:t>
            </a:r>
          </a:p>
          <a:p>
            <a:pPr marL="0" indent="0">
              <a:buNone/>
            </a:pPr>
            <a:r>
              <a:rPr lang="en-US" sz="2800" b="1" dirty="0" smtClean="0"/>
              <a:t>    Why?</a:t>
            </a:r>
          </a:p>
          <a:p>
            <a:r>
              <a:rPr lang="en-US" sz="2800" dirty="0" smtClean="0"/>
              <a:t>Because muscle in the fundus and body is thin and mixing movements are feeble and food is stored there.</a:t>
            </a:r>
          </a:p>
          <a:p>
            <a:r>
              <a:rPr lang="en-US" sz="2800" b="1" dirty="0" smtClean="0"/>
              <a:t>When food comes to Antrum, mixing takes place as muscle is thick, therefore, peristaltic waves are strong.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Fundus usually does not store food but contains gas.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911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3" y="304800"/>
            <a:ext cx="9098507" cy="609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24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err="1" smtClean="0"/>
              <a:t>iii.GASTRIC</a:t>
            </a:r>
            <a:r>
              <a:rPr lang="en-US" b="1" u="sng" dirty="0" smtClean="0"/>
              <a:t> MIXING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food is mixed in antrum, </a:t>
            </a:r>
            <a:r>
              <a:rPr lang="en-US" b="1" dirty="0" smtClean="0"/>
              <a:t>Chyme </a:t>
            </a:r>
            <a:r>
              <a:rPr lang="en-US" dirty="0" smtClean="0"/>
              <a:t>is produced.</a:t>
            </a:r>
          </a:p>
          <a:p>
            <a:r>
              <a:rPr lang="en-US" dirty="0" smtClean="0"/>
              <a:t>With each peristaltic wave, Chyme is propelled through pyloric sphincter.</a:t>
            </a:r>
          </a:p>
          <a:p>
            <a:r>
              <a:rPr lang="en-US" dirty="0" smtClean="0"/>
              <a:t>Pyloric Sphincter is normally closed, only water or fluid can pass.</a:t>
            </a:r>
          </a:p>
          <a:p>
            <a:r>
              <a:rPr lang="en-US" dirty="0" smtClean="0"/>
              <a:t>Antrum can hold 30ml of Chyme and only about 3-5ml of Chyme is pushed into the duodenum with each peristaltic wave.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732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iv. GASTRIC EMPTYING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/>
              <a:t>How Gastric Emptying is controlled?</a:t>
            </a:r>
          </a:p>
          <a:p>
            <a:r>
              <a:rPr lang="en-US" sz="3600" dirty="0" smtClean="0"/>
              <a:t>By factors </a:t>
            </a:r>
          </a:p>
          <a:p>
            <a:pPr lvl="1"/>
            <a:r>
              <a:rPr lang="en-US" sz="3600" dirty="0" smtClean="0"/>
              <a:t>in the stomach  and </a:t>
            </a:r>
          </a:p>
          <a:p>
            <a:pPr lvl="1"/>
            <a:r>
              <a:rPr lang="en-US" sz="3600" dirty="0" smtClean="0"/>
              <a:t>in the duodenum.</a:t>
            </a:r>
          </a:p>
          <a:p>
            <a:pPr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54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in stomach affecting gastric emptying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sz="3600" dirty="0" smtClean="0"/>
              <a:t>Amount of </a:t>
            </a:r>
            <a:r>
              <a:rPr lang="en-US" sz="3600" dirty="0" err="1" smtClean="0"/>
              <a:t>chyme</a:t>
            </a:r>
            <a:r>
              <a:rPr lang="en-US" sz="3600" dirty="0" smtClean="0"/>
              <a:t> in stomach</a:t>
            </a:r>
          </a:p>
          <a:p>
            <a:endParaRPr lang="en-US" sz="3600" dirty="0" smtClean="0"/>
          </a:p>
          <a:p>
            <a:r>
              <a:rPr lang="en-US" sz="3600" dirty="0" smtClean="0"/>
              <a:t>Degree of fluidity of </a:t>
            </a:r>
            <a:r>
              <a:rPr lang="en-US" sz="3600" dirty="0" err="1" smtClean="0"/>
              <a:t>chyme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23543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algn="l"/>
            <a:r>
              <a:rPr lang="en-US" b="1" u="sng" dirty="0" smtClean="0"/>
              <a:t>iv. GASTRIC EMPTYING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7030A0"/>
                </a:solidFill>
              </a:rPr>
              <a:t>Factors in the stomach: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u="sng" dirty="0" smtClean="0"/>
              <a:t>1.</a:t>
            </a:r>
            <a:r>
              <a:rPr lang="en-US" dirty="0" smtClean="0"/>
              <a:t> </a:t>
            </a:r>
            <a:r>
              <a:rPr lang="en-US" b="1" dirty="0" smtClean="0"/>
              <a:t>Amount of Chyme in the stomach </a:t>
            </a:r>
            <a:r>
              <a:rPr lang="en-US" dirty="0" smtClean="0"/>
              <a:t>– if amount of Chyme increases, gastric emptying also increases due to distention 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Stomach distension – causes increased motility -by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Direct effect </a:t>
            </a:r>
            <a:r>
              <a:rPr lang="en-US" dirty="0" smtClean="0"/>
              <a:t>on stretch on the smooth muscle.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By stimulation of </a:t>
            </a:r>
            <a:r>
              <a:rPr lang="en-US" b="1" dirty="0" smtClean="0"/>
              <a:t>intrinsic nerve plexus &amp; vagus </a:t>
            </a:r>
            <a:r>
              <a:rPr lang="en-US" dirty="0" smtClean="0"/>
              <a:t>nerve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altLang="en-US" b="1" dirty="0" smtClean="0">
                <a:cs typeface="Arial" panose="020B0604020202020204" pitchFamily="34" charset="0"/>
              </a:rPr>
              <a:t>Gastrin</a:t>
            </a:r>
            <a:r>
              <a:rPr lang="en-US" altLang="en-US" dirty="0" smtClean="0">
                <a:cs typeface="Arial" panose="020B0604020202020204" pitchFamily="34" charset="0"/>
              </a:rPr>
              <a:t> </a:t>
            </a:r>
            <a:r>
              <a:rPr lang="en-US" altLang="en-US" dirty="0">
                <a:cs typeface="Arial" panose="020B0604020202020204" pitchFamily="34" charset="0"/>
              </a:rPr>
              <a:t>– released by antral mucosa in response to stomach stretch and digestive products of meat</a:t>
            </a:r>
          </a:p>
          <a:p>
            <a:pPr marL="914400" lvl="2" indent="0"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1664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functional anatomy of stomach. </a:t>
            </a:r>
          </a:p>
          <a:p>
            <a:pPr lvl="0"/>
            <a:r>
              <a:rPr lang="en-US" dirty="0"/>
              <a:t>Outlines the basic functions of stomach.</a:t>
            </a:r>
          </a:p>
          <a:p>
            <a:pPr lvl="0"/>
            <a:r>
              <a:rPr lang="en-US" dirty="0"/>
              <a:t>Relate the four aspects of gastric motility with its functions.</a:t>
            </a:r>
          </a:p>
          <a:p>
            <a:pPr lvl="0"/>
            <a:r>
              <a:rPr lang="en-US" dirty="0"/>
              <a:t>Outline the factors affecting gastric motility and emptying </a:t>
            </a:r>
          </a:p>
          <a:p>
            <a:r>
              <a:rPr lang="en-US" dirty="0"/>
              <a:t>Apply the physiological concept of gastric motility and explain process of vomiting.</a:t>
            </a:r>
          </a:p>
        </p:txBody>
      </p:sp>
    </p:spTree>
    <p:extLst>
      <p:ext uri="{BB962C8B-B14F-4D97-AF65-F5344CB8AC3E}">
        <p14:creationId xmlns="" xmlns:p14="http://schemas.microsoft.com/office/powerpoint/2010/main" val="340746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b="1" u="sng" dirty="0" smtClean="0"/>
              <a:t>iv. GASTRIC EMPTYING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4000" dirty="0" smtClean="0"/>
              <a:t>Factors in the stomach:</a:t>
            </a:r>
          </a:p>
          <a:p>
            <a:pPr>
              <a:buNone/>
            </a:pPr>
            <a:r>
              <a:rPr lang="en-US" sz="4000" dirty="0" smtClean="0"/>
              <a:t>  </a:t>
            </a:r>
            <a:r>
              <a:rPr lang="en-US" sz="4000" b="1" u="sng" dirty="0"/>
              <a:t>2</a:t>
            </a:r>
            <a:r>
              <a:rPr lang="en-US" sz="4000" b="1" u="sng" dirty="0" smtClean="0"/>
              <a:t>.</a:t>
            </a:r>
            <a:r>
              <a:rPr lang="en-US" sz="4000" dirty="0" smtClean="0"/>
              <a:t> </a:t>
            </a:r>
            <a:r>
              <a:rPr lang="en-US" sz="4000" b="1" dirty="0"/>
              <a:t>D</a:t>
            </a:r>
            <a:r>
              <a:rPr lang="en-US" sz="4000" b="1" dirty="0" smtClean="0"/>
              <a:t>egree of fluidity of </a:t>
            </a:r>
            <a:r>
              <a:rPr lang="en-US" sz="4000" b="1" dirty="0" err="1" smtClean="0"/>
              <a:t>chyme</a:t>
            </a:r>
            <a:r>
              <a:rPr lang="en-US" sz="4000" dirty="0" smtClean="0"/>
              <a:t>:</a:t>
            </a:r>
          </a:p>
          <a:p>
            <a:pPr>
              <a:buNone/>
            </a:pPr>
            <a:r>
              <a:rPr lang="en-US" altLang="en-US" sz="4000" dirty="0" smtClean="0">
                <a:cs typeface="Arial" panose="020B0604020202020204" pitchFamily="34" charset="0"/>
              </a:rPr>
              <a:t>Increase fluidity allows more rapid emptying </a:t>
            </a:r>
            <a:endParaRPr lang="en-US" altLang="en-US" sz="4000" dirty="0"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US" altLang="en-US" sz="4000" dirty="0"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</a:t>
            </a:r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628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iv. GASTRIC EMPTYING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2607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4300" b="1" dirty="0" smtClean="0"/>
              <a:t>Factors in the duodenum</a:t>
            </a:r>
            <a:endParaRPr lang="en-US" sz="4300" dirty="0" smtClean="0"/>
          </a:p>
          <a:p>
            <a:r>
              <a:rPr lang="en-US" dirty="0" smtClean="0"/>
              <a:t>Factors in the duodenum are more important. Duodenum can delay gastric emptying by decreasing peristaltic activity in the stomach.</a:t>
            </a:r>
          </a:p>
          <a:p>
            <a:r>
              <a:rPr lang="en-US" dirty="0" smtClean="0"/>
              <a:t>Duodenal factors ( when duodenum has)</a:t>
            </a:r>
          </a:p>
          <a:p>
            <a:pPr>
              <a:buNone/>
            </a:pPr>
            <a:r>
              <a:rPr lang="en-US" dirty="0" smtClean="0"/>
              <a:t>   -- Fat</a:t>
            </a:r>
          </a:p>
          <a:p>
            <a:pPr>
              <a:buNone/>
            </a:pPr>
            <a:r>
              <a:rPr lang="en-US" dirty="0" smtClean="0"/>
              <a:t>   -- Acid</a:t>
            </a:r>
          </a:p>
          <a:p>
            <a:pPr>
              <a:buNone/>
            </a:pPr>
            <a:r>
              <a:rPr lang="en-US" dirty="0" smtClean="0"/>
              <a:t>   -- Hypertonicity</a:t>
            </a:r>
          </a:p>
          <a:p>
            <a:pPr>
              <a:buNone/>
            </a:pPr>
            <a:r>
              <a:rPr lang="en-US" dirty="0" smtClean="0"/>
              <a:t>   -- Distension</a:t>
            </a:r>
          </a:p>
          <a:p>
            <a:pPr>
              <a:buNone/>
            </a:pPr>
            <a:r>
              <a:rPr lang="en-US" dirty="0" smtClean="0"/>
              <a:t>These stimuli  stimulates duodenal receptors, triggering either neural or hormonal responses that reduces gastric emptying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64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iv. GASTRIC EMPTYING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Duodenal Factors</a:t>
            </a:r>
          </a:p>
          <a:p>
            <a:r>
              <a:rPr lang="en-US" dirty="0" smtClean="0"/>
              <a:t>Duodenal factors work through </a:t>
            </a:r>
            <a:r>
              <a:rPr lang="en-US" u="sng" dirty="0" smtClean="0"/>
              <a:t>Neural</a:t>
            </a:r>
            <a:r>
              <a:rPr lang="en-US" dirty="0" smtClean="0"/>
              <a:t> or </a:t>
            </a:r>
            <a:r>
              <a:rPr lang="en-US" u="sng" dirty="0" smtClean="0"/>
              <a:t>Hormonal</a:t>
            </a:r>
            <a:r>
              <a:rPr lang="en-US" dirty="0" smtClean="0"/>
              <a:t> response that decreases gastric peristaltic activity in the antrum.</a:t>
            </a:r>
          </a:p>
          <a:p>
            <a:r>
              <a:rPr lang="en-US" dirty="0" smtClean="0"/>
              <a:t>    </a:t>
            </a:r>
            <a:r>
              <a:rPr lang="en-US" u="sng" dirty="0" smtClean="0"/>
              <a:t>Neural</a:t>
            </a:r>
            <a:r>
              <a:rPr lang="en-US" dirty="0" smtClean="0"/>
              <a:t> response is mediated through intrinsic plexus [short reflex] and Autonomic nerves [long reflex].</a:t>
            </a:r>
          </a:p>
          <a:p>
            <a:r>
              <a:rPr lang="en-US" dirty="0" smtClean="0"/>
              <a:t>These are collectively called </a:t>
            </a:r>
            <a:r>
              <a:rPr lang="en-US" b="1" dirty="0" smtClean="0"/>
              <a:t>ENTROGASTRIC reflex. 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305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iv. GASTRIC EMPTYING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   Duodenal Factors</a:t>
            </a:r>
          </a:p>
          <a:p>
            <a:r>
              <a:rPr lang="en-US" dirty="0" smtClean="0"/>
              <a:t>       </a:t>
            </a:r>
            <a:r>
              <a:rPr lang="en-US" b="1" u="sng" dirty="0" smtClean="0">
                <a:solidFill>
                  <a:srgbClr val="7030A0"/>
                </a:solidFill>
              </a:rPr>
              <a:t>Hormonal</a:t>
            </a:r>
            <a:r>
              <a:rPr lang="en-US" b="1" dirty="0" smtClean="0">
                <a:solidFill>
                  <a:srgbClr val="7030A0"/>
                </a:solidFill>
              </a:rPr>
              <a:t> factors </a:t>
            </a:r>
          </a:p>
          <a:p>
            <a:r>
              <a:rPr lang="en-US" dirty="0" smtClean="0"/>
              <a:t>Hormones released from small intestinal mucosa are collectively called </a:t>
            </a:r>
            <a:r>
              <a:rPr lang="en-US" dirty="0" smtClean="0">
                <a:solidFill>
                  <a:srgbClr val="7030A0"/>
                </a:solidFill>
              </a:rPr>
              <a:t>‘ENTROGASTRONES’.</a:t>
            </a:r>
          </a:p>
          <a:p>
            <a:r>
              <a:rPr lang="en-US" dirty="0" smtClean="0"/>
              <a:t>Most important Entrogastrone are:</a:t>
            </a:r>
          </a:p>
          <a:p>
            <a:r>
              <a:rPr lang="en-US" b="1" dirty="0" smtClean="0"/>
              <a:t>Secretin</a:t>
            </a:r>
            <a:r>
              <a:rPr lang="en-US" dirty="0" smtClean="0"/>
              <a:t> (produced by endocrine S cells in Duodenum and Jejunal mucosa)</a:t>
            </a:r>
          </a:p>
          <a:p>
            <a:r>
              <a:rPr lang="en-US" b="1" dirty="0" smtClean="0"/>
              <a:t>Cholecystokinin </a:t>
            </a:r>
            <a:r>
              <a:rPr lang="en-US" dirty="0" smtClean="0"/>
              <a:t>[CCK] produced by I cells in Duodenum and Jejunal mucosa</a:t>
            </a:r>
            <a:r>
              <a:rPr lang="en-US" dirty="0"/>
              <a:t> </a:t>
            </a:r>
            <a:r>
              <a:rPr lang="en-US" dirty="0" smtClean="0"/>
              <a:t>in response to fat in duodenum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51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03672887.jpg"/>
          <p:cNvPicPr>
            <a:picLocks noChangeAspect="1"/>
          </p:cNvPicPr>
          <p:nvPr/>
        </p:nvPicPr>
        <p:blipFill>
          <a:blip r:embed="rId2" cstate="print"/>
          <a:srcRect t="3318"/>
          <a:stretch>
            <a:fillRect/>
          </a:stretch>
        </p:blipFill>
        <p:spPr>
          <a:xfrm>
            <a:off x="6400800" y="0"/>
            <a:ext cx="2667000" cy="2220051"/>
          </a:xfrm>
          <a:prstGeom prst="rect">
            <a:avLst/>
          </a:prstGeom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21943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Gastric Emptying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81000" y="914400"/>
            <a:ext cx="8229600" cy="57150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Factors in duodenum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3200" dirty="0" smtClean="0"/>
              <a:t>Fat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3200" dirty="0" smtClean="0"/>
              <a:t>Fat digestion and absorption takes place only within lumen of small intestine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3200" dirty="0" smtClean="0"/>
              <a:t>When fat is already in duodenum, further gastric emptying of additional fatty stomach contents is prevented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3200" dirty="0" smtClean="0"/>
              <a:t>Acid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3200" dirty="0" smtClean="0"/>
              <a:t>Un-neutralized acid in duodenum inhibits further emptying of acidic gastric contents until neutralization can be accomplished by pancreatic juice.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endParaRPr lang="en-US" altLang="en-US" sz="3200" dirty="0" smtClean="0"/>
          </a:p>
          <a:p>
            <a:pPr lvl="1" eaLnBrk="1" hangingPunct="1">
              <a:lnSpc>
                <a:spcPct val="80000"/>
              </a:lnSpc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26718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21943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Gastric Emptying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Factors in duodenum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3200" dirty="0" smtClean="0"/>
              <a:t>Hypertonicity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3200" dirty="0" smtClean="0"/>
              <a:t>Gastric emptying is </a:t>
            </a:r>
            <a:r>
              <a:rPr lang="en-US" altLang="en-US" sz="3200" dirty="0" err="1" smtClean="0"/>
              <a:t>reflexly</a:t>
            </a:r>
            <a:r>
              <a:rPr lang="en-US" altLang="en-US" sz="3200" dirty="0" smtClean="0"/>
              <a:t> inhibited when </a:t>
            </a:r>
            <a:r>
              <a:rPr lang="en-US" altLang="en-US" sz="3200" dirty="0" err="1" smtClean="0"/>
              <a:t>osmolarity</a:t>
            </a:r>
            <a:r>
              <a:rPr lang="en-US" altLang="en-US" sz="3200" dirty="0" smtClean="0"/>
              <a:t> of duodenal contents starts to rise ( more glucose &amp; A.A)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endParaRPr lang="en-US" altLang="en-US" sz="3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altLang="en-US" sz="3200" dirty="0" smtClean="0"/>
              <a:t>Distension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3200" dirty="0" smtClean="0"/>
              <a:t>Too much </a:t>
            </a:r>
            <a:r>
              <a:rPr lang="en-US" altLang="en-US" sz="3200" dirty="0" err="1" smtClean="0"/>
              <a:t>chyme</a:t>
            </a:r>
            <a:r>
              <a:rPr lang="en-US" altLang="en-US" sz="3200" dirty="0" smtClean="0"/>
              <a:t> in duodenum inhibits emptying of even more gastric contents </a:t>
            </a:r>
          </a:p>
          <a:p>
            <a:pPr lvl="2" eaLnBrk="1" hangingPunct="1">
              <a:lnSpc>
                <a:spcPct val="80000"/>
              </a:lnSpc>
            </a:pPr>
            <a:endParaRPr lang="en-US" altLang="en-US" sz="3200" dirty="0" smtClean="0"/>
          </a:p>
          <a:p>
            <a:pPr lvl="1" eaLnBrk="1" hangingPunct="1">
              <a:lnSpc>
                <a:spcPct val="80000"/>
              </a:lnSpc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9769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" y="1246094"/>
            <a:ext cx="8964706" cy="43658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29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GASTRIC MOTILITY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Factors outside GIT affecting Gastric Motility </a:t>
            </a:r>
          </a:p>
          <a:p>
            <a:r>
              <a:rPr lang="en-US" dirty="0" smtClean="0"/>
              <a:t>-- Sadness and fear – causes decreased motility. </a:t>
            </a:r>
          </a:p>
          <a:p>
            <a:r>
              <a:rPr lang="en-US" dirty="0" smtClean="0"/>
              <a:t>-- Anger and aggression – leads to      increased motility. </a:t>
            </a:r>
          </a:p>
          <a:p>
            <a:r>
              <a:rPr lang="en-US" dirty="0" smtClean="0"/>
              <a:t>-- Pain – Causes decreased motility             (increased sympathetic activity )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165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VOMITING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protective reflex</a:t>
            </a:r>
          </a:p>
          <a:p>
            <a:r>
              <a:rPr lang="en-US" dirty="0" smtClean="0"/>
              <a:t>It is forceful expulsion of gastric contents through mouth.</a:t>
            </a:r>
          </a:p>
          <a:p>
            <a:r>
              <a:rPr lang="en-US" dirty="0" smtClean="0"/>
              <a:t>Major force of expulsion comes from contraction of diaphragm and abdominal muscles.</a:t>
            </a:r>
          </a:p>
          <a:p>
            <a:r>
              <a:rPr lang="en-US" dirty="0" smtClean="0"/>
              <a:t>There is vomiting center in Medulla, it co-ordinates the act of vomiting.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001A-3034-41C5-AA08-4EDFFB4DC28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14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VOMITING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Contracting diaphragm descends downwards on the stomach.</a:t>
            </a:r>
          </a:p>
          <a:p>
            <a:r>
              <a:rPr lang="en-US" dirty="0" smtClean="0"/>
              <a:t>At the same time, abdominal muscles compress the abdominal cavity and increase the intra-abdominal pressure.</a:t>
            </a:r>
          </a:p>
          <a:p>
            <a:r>
              <a:rPr lang="en-US" dirty="0" smtClean="0"/>
              <a:t>Stomach is squeezed between the diaphragm above and compressed abdominal cavity below.</a:t>
            </a:r>
          </a:p>
          <a:p>
            <a:r>
              <a:rPr lang="en-US" dirty="0" smtClean="0"/>
              <a:t>The gastric contents are forced upwards through relaxed sphincter and esophagus, out through the mouth.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001A-3034-41C5-AA08-4EDFFB4DC283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433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Stomach 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dirty="0" smtClean="0"/>
              <a:t>J-shaped sac-like chamber lying between esophagus and small intestine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r>
              <a:rPr lang="en-US" altLang="en-US" dirty="0" smtClean="0"/>
              <a:t>Divided into three sections</a:t>
            </a:r>
          </a:p>
          <a:p>
            <a:pPr lvl="1" eaLnBrk="1" hangingPunct="1"/>
            <a:r>
              <a:rPr lang="en-US" altLang="en-US" sz="3200" dirty="0" smtClean="0"/>
              <a:t>Fundus</a:t>
            </a:r>
          </a:p>
          <a:p>
            <a:pPr lvl="1" eaLnBrk="1" hangingPunct="1"/>
            <a:r>
              <a:rPr lang="en-US" altLang="en-US" sz="3200" dirty="0" smtClean="0"/>
              <a:t>Body </a:t>
            </a:r>
          </a:p>
          <a:p>
            <a:pPr lvl="1" eaLnBrk="1" hangingPunct="1"/>
            <a:r>
              <a:rPr lang="en-US" altLang="en-US" sz="3200" dirty="0" smtClean="0"/>
              <a:t>Antrum </a:t>
            </a:r>
            <a:endParaRPr lang="en-US" altLang="en-US" sz="3200" dirty="0"/>
          </a:p>
          <a:p>
            <a:pPr marL="457200" lvl="1" indent="0" eaLnBrk="1" hangingPunct="1">
              <a:buNone/>
            </a:pPr>
            <a:r>
              <a:rPr lang="en-US" sz="3200" b="1" dirty="0" smtClean="0"/>
              <a:t>The </a:t>
            </a:r>
            <a:r>
              <a:rPr lang="en-US" sz="3200" b="1" dirty="0"/>
              <a:t>smooth muscle layer in fundus and body are thin, but smooth muscle layer is thick in the antrum. </a:t>
            </a:r>
          </a:p>
          <a:p>
            <a:pPr lvl="1" eaLnBrk="1" hangingPunct="1"/>
            <a:endParaRPr lang="en-US" altLang="en-US" sz="3200" dirty="0" smtClean="0"/>
          </a:p>
          <a:p>
            <a:pPr lvl="1" eaLnBrk="1" hangingPunct="1">
              <a:buFontTx/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0514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CAUSES OF VOMITING</a:t>
            </a:r>
            <a:endParaRPr lang="en-US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Touching the back of throat e.g. seeing the throat using the tongue depressor.</a:t>
            </a:r>
          </a:p>
          <a:p>
            <a:r>
              <a:rPr lang="en-US" dirty="0" smtClean="0"/>
              <a:t>Distension of stomach.</a:t>
            </a:r>
          </a:p>
          <a:p>
            <a:r>
              <a:rPr lang="en-US" dirty="0" smtClean="0"/>
              <a:t>Increased intracranial pressure e.g. head injury causing intra cerebral hemorrhage.</a:t>
            </a:r>
          </a:p>
          <a:p>
            <a:r>
              <a:rPr lang="en-US" dirty="0" smtClean="0"/>
              <a:t>Motion sickness.</a:t>
            </a:r>
          </a:p>
          <a:p>
            <a:r>
              <a:rPr lang="en-US" dirty="0" smtClean="0"/>
              <a:t>Drugs.</a:t>
            </a:r>
          </a:p>
          <a:p>
            <a:r>
              <a:rPr lang="en-US" dirty="0" smtClean="0"/>
              <a:t>Renal Failure.</a:t>
            </a:r>
          </a:p>
          <a:p>
            <a:r>
              <a:rPr lang="en-US" dirty="0" smtClean="0"/>
              <a:t>Psychogenic e.g. emotional factors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001A-3034-41C5-AA08-4EDFFB4DC283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6478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Vomiting 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en-US" dirty="0"/>
              <a:t>Though protective excessive vomiting causes dehydration and acid base imbalance.</a:t>
            </a:r>
          </a:p>
          <a:p>
            <a:pPr algn="just">
              <a:buFontTx/>
              <a:buNone/>
            </a:pPr>
            <a:endParaRPr lang="en-US" altLang="en-US" dirty="0"/>
          </a:p>
          <a:p>
            <a:pPr algn="just"/>
            <a:r>
              <a:rPr lang="en-US" altLang="en-US" dirty="0"/>
              <a:t>Emetic – substance that induces vomiting </a:t>
            </a:r>
          </a:p>
          <a:p>
            <a:pPr algn="just">
              <a:buFontTx/>
              <a:buNone/>
            </a:pPr>
            <a:endParaRPr lang="en-US" altLang="en-US" dirty="0"/>
          </a:p>
          <a:p>
            <a:pPr algn="just"/>
            <a:r>
              <a:rPr lang="en-US" altLang="en-US" dirty="0"/>
              <a:t>Antiemetic – substance that inhibits vomiting</a:t>
            </a:r>
            <a:r>
              <a:rPr lang="en-US" altLang="en-US" dirty="0">
                <a:solidFill>
                  <a:srgbClr val="00000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.</a:t>
            </a:r>
            <a:endParaRPr lang="en-US" alt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56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kern="1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References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Human physiology by Lauralee Sherwood, seventh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physiology by Guyton &amp;Hall,11</a:t>
            </a:r>
            <a:r>
              <a:rPr lang="en-US" baseline="3000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mtClean="0">
                <a:latin typeface="Calibri" pitchFamily="34" charset="0"/>
                <a:cs typeface="Calibri" pitchFamily="34" charset="0"/>
              </a:rPr>
              <a:t> edition</a:t>
            </a:r>
          </a:p>
          <a:p>
            <a:pPr eaLnBrk="1" hangingPunct="1"/>
            <a:r>
              <a:rPr lang="en-US" smtClean="0">
                <a:latin typeface="Calibri" pitchFamily="34" charset="0"/>
                <a:cs typeface="Calibri" pitchFamily="34" charset="0"/>
              </a:rPr>
              <a:t>Text book of physiology by Linda .s contanzo,third edition</a:t>
            </a: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n-US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604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Stomach </a:t>
            </a:r>
          </a:p>
        </p:txBody>
      </p:sp>
      <p:pic>
        <p:nvPicPr>
          <p:cNvPr id="3076" name="Picture 7" descr="16f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85800"/>
            <a:ext cx="5257800" cy="502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5676781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/>
              <a:t>Pyloric sphincter</a:t>
            </a:r>
          </a:p>
          <a:p>
            <a:pPr lvl="1"/>
            <a:r>
              <a:rPr lang="en-US" altLang="en-US" sz="2400" dirty="0"/>
              <a:t>Serves as barrier between stomach and upper part of small intestine</a:t>
            </a:r>
          </a:p>
        </p:txBody>
      </p:sp>
    </p:spTree>
    <p:extLst>
      <p:ext uri="{BB962C8B-B14F-4D97-AF65-F5344CB8AC3E}">
        <p14:creationId xmlns="" xmlns:p14="http://schemas.microsoft.com/office/powerpoint/2010/main" val="7272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Stomach 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b="1" dirty="0" smtClean="0"/>
              <a:t>Three main functions</a:t>
            </a:r>
          </a:p>
          <a:p>
            <a:pPr lvl="1"/>
            <a:r>
              <a:rPr lang="en-US" altLang="en-US" sz="3600" b="1" dirty="0" smtClean="0">
                <a:solidFill>
                  <a:srgbClr val="7030A0"/>
                </a:solidFill>
              </a:rPr>
              <a:t>Store ingested food </a:t>
            </a:r>
            <a:r>
              <a:rPr lang="en-US" altLang="en-US" sz="3600" dirty="0" smtClean="0"/>
              <a:t>(</a:t>
            </a:r>
            <a:r>
              <a:rPr lang="en-US" sz="3600" dirty="0" smtClean="0"/>
              <a:t>4-5 </a:t>
            </a:r>
            <a:r>
              <a:rPr lang="en-US" sz="3600" dirty="0" err="1" smtClean="0"/>
              <a:t>hrs</a:t>
            </a:r>
            <a:r>
              <a:rPr lang="en-US" sz="3600" dirty="0" smtClean="0"/>
              <a:t> ) </a:t>
            </a:r>
            <a:r>
              <a:rPr lang="en-US" altLang="en-US" sz="3600" dirty="0" smtClean="0"/>
              <a:t>until it can be emptied into small intestine</a:t>
            </a:r>
          </a:p>
          <a:p>
            <a:pPr marL="457200" lvl="1" indent="0">
              <a:buNone/>
            </a:pPr>
            <a:endParaRPr lang="en-US" altLang="en-US" sz="1100" dirty="0" smtClean="0"/>
          </a:p>
          <a:p>
            <a:pPr lvl="1" eaLnBrk="1" hangingPunct="1"/>
            <a:r>
              <a:rPr lang="en-US" altLang="en-US" sz="3600" b="1" dirty="0">
                <a:solidFill>
                  <a:srgbClr val="7030A0"/>
                </a:solidFill>
              </a:rPr>
              <a:t>Secretes hydrochloric acid </a:t>
            </a:r>
            <a:r>
              <a:rPr lang="en-US" altLang="en-US" sz="3600" dirty="0" smtClean="0"/>
              <a:t>(HCl) and </a:t>
            </a:r>
            <a:r>
              <a:rPr lang="en-US" altLang="en-US" sz="3600" dirty="0" smtClean="0">
                <a:solidFill>
                  <a:srgbClr val="7030A0"/>
                </a:solidFill>
              </a:rPr>
              <a:t>enzymes</a:t>
            </a:r>
            <a:r>
              <a:rPr lang="en-US" altLang="en-US" sz="3600" dirty="0" smtClean="0"/>
              <a:t> that begin protein digestion</a:t>
            </a:r>
          </a:p>
          <a:p>
            <a:pPr lvl="1" eaLnBrk="1" hangingPunct="1"/>
            <a:endParaRPr lang="en-US" altLang="en-US" sz="1100" dirty="0" smtClean="0"/>
          </a:p>
          <a:p>
            <a:pPr lvl="1" eaLnBrk="1" hangingPunct="1"/>
            <a:r>
              <a:rPr lang="en-US" altLang="en-US" sz="3600" b="1" dirty="0">
                <a:solidFill>
                  <a:srgbClr val="7030A0"/>
                </a:solidFill>
              </a:rPr>
              <a:t>Mixing</a:t>
            </a:r>
            <a:r>
              <a:rPr lang="en-US" altLang="en-US" sz="3600" dirty="0" smtClean="0"/>
              <a:t> movements convert pulverized food to </a:t>
            </a:r>
            <a:r>
              <a:rPr lang="en-US" altLang="en-US" sz="3600" b="1" dirty="0" err="1" smtClean="0"/>
              <a:t>chyme</a:t>
            </a:r>
            <a:endParaRPr lang="en-US" altLang="en-US" sz="3600" b="1" dirty="0" smtClean="0"/>
          </a:p>
          <a:p>
            <a:pPr lvl="1" eaLnBrk="1" hangingPunct="1">
              <a:buFontTx/>
              <a:buNone/>
            </a:pPr>
            <a:endParaRPr lang="en-US" altLang="en-US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val="4505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STOMACH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What is Chyme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When ingested food is mixed with gastric secretions by mixing movements of stomach, a thick liquid mixture known as </a:t>
            </a:r>
            <a:r>
              <a:rPr lang="en-US" b="1" dirty="0" smtClean="0"/>
              <a:t>‘Chyme’</a:t>
            </a:r>
            <a:r>
              <a:rPr lang="en-US" dirty="0" smtClean="0"/>
              <a:t> is produced.</a:t>
            </a:r>
          </a:p>
          <a:p>
            <a:r>
              <a:rPr lang="en-US" dirty="0" smtClean="0"/>
              <a:t>Chyme is emptied into the duodenum.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50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study four basic Digestive Processes in the stomach. These are: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u="sng" dirty="0" smtClean="0"/>
              <a:t>1.</a:t>
            </a:r>
            <a:r>
              <a:rPr lang="en-US" dirty="0" smtClean="0"/>
              <a:t> Motility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u="sng" dirty="0" smtClean="0"/>
              <a:t>2.</a:t>
            </a:r>
            <a:r>
              <a:rPr lang="en-US" dirty="0" smtClean="0"/>
              <a:t> Secretion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u="sng" dirty="0" smtClean="0"/>
              <a:t>3.</a:t>
            </a:r>
            <a:r>
              <a:rPr lang="en-US" dirty="0" smtClean="0"/>
              <a:t> Digestion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u="sng" dirty="0" smtClean="0"/>
              <a:t>4.</a:t>
            </a:r>
            <a:r>
              <a:rPr lang="en-US" dirty="0" smtClean="0"/>
              <a:t> Absorption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879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Gastric Motility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Four aspects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 smtClean="0"/>
              <a:t>Filling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3200" dirty="0" smtClean="0"/>
              <a:t>Involves receptive relaxation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 smtClean="0"/>
              <a:t>Storage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3200" dirty="0" smtClean="0"/>
              <a:t>Takes place in body of stomach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 smtClean="0"/>
              <a:t>Mixing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3200" dirty="0" smtClean="0"/>
              <a:t>Takes place in antrum of stomach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 smtClean="0"/>
              <a:t>Emptying</a:t>
            </a:r>
            <a:r>
              <a:rPr lang="en-US" altLang="en-US" sz="32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3200" dirty="0" smtClean="0"/>
              <a:t>Largely controlled by factors in duodenum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1198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3600" dirty="0" smtClean="0"/>
              <a:t>               </a:t>
            </a:r>
            <a:r>
              <a:rPr lang="en-US" sz="4000" b="1" u="sng" dirty="0" smtClean="0"/>
              <a:t>Gastric Filling </a:t>
            </a:r>
          </a:p>
          <a:p>
            <a:pPr marL="514350" indent="-514350"/>
            <a:endParaRPr lang="en-US" sz="3600" dirty="0" smtClean="0"/>
          </a:p>
          <a:p>
            <a:pPr marL="514350" indent="-514350"/>
            <a:r>
              <a:rPr lang="en-US" sz="3600" dirty="0" smtClean="0"/>
              <a:t>Stomach when empty has volume of 50ml, but it can expand to the capacity of 1 liter [1000ml] during meal [20 fold change in volume].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DE93-1143-4BCA-8DB8-8C228257C1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ice b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8987" y="4333875"/>
            <a:ext cx="2486025" cy="18383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614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1326</Words>
  <Application>Microsoft Office PowerPoint</Application>
  <PresentationFormat>On-screen Show (4:3)</PresentationFormat>
  <Paragraphs>203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Gastric Motility </vt:lpstr>
      <vt:lpstr>Objectives </vt:lpstr>
      <vt:lpstr>Stomach </vt:lpstr>
      <vt:lpstr>Stomach </vt:lpstr>
      <vt:lpstr>Stomach </vt:lpstr>
      <vt:lpstr>STOMACH</vt:lpstr>
      <vt:lpstr>STOMACH</vt:lpstr>
      <vt:lpstr>Gastric Motility</vt:lpstr>
      <vt:lpstr>Slide 9</vt:lpstr>
      <vt:lpstr>Filling/receptive relaxation</vt:lpstr>
      <vt:lpstr>Filling/receptive relaxation</vt:lpstr>
      <vt:lpstr>STOMACH ( Motility ) storage :</vt:lpstr>
      <vt:lpstr>STOMACH (Motility)</vt:lpstr>
      <vt:lpstr>iii. GASTRIC MIXING</vt:lpstr>
      <vt:lpstr>Slide 15</vt:lpstr>
      <vt:lpstr>iii.GASTRIC MIXING</vt:lpstr>
      <vt:lpstr>iv. GASTRIC EMPTYING </vt:lpstr>
      <vt:lpstr>Factors in stomach affecting gastric emptying </vt:lpstr>
      <vt:lpstr>iv. GASTRIC EMPTYING </vt:lpstr>
      <vt:lpstr>iv. GASTRIC EMPTYING </vt:lpstr>
      <vt:lpstr>iv. GASTRIC EMPTYING</vt:lpstr>
      <vt:lpstr>iv. GASTRIC EMPTYING</vt:lpstr>
      <vt:lpstr>iv. GASTRIC EMPTYING</vt:lpstr>
      <vt:lpstr>Gastric Emptying</vt:lpstr>
      <vt:lpstr>Gastric Emptying</vt:lpstr>
      <vt:lpstr>Slide 26</vt:lpstr>
      <vt:lpstr>GASTRIC MOTILITY</vt:lpstr>
      <vt:lpstr>VOMITING</vt:lpstr>
      <vt:lpstr>VOMITING</vt:lpstr>
      <vt:lpstr>CAUSES OF VOMITING</vt:lpstr>
      <vt:lpstr>Vomiting 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Stomach </dc:title>
  <dc:creator>Mohammed Quadri</dc:creator>
  <cp:lastModifiedBy>ASUS</cp:lastModifiedBy>
  <cp:revision>56</cp:revision>
  <dcterms:created xsi:type="dcterms:W3CDTF">2006-08-16T00:00:00Z</dcterms:created>
  <dcterms:modified xsi:type="dcterms:W3CDTF">2016-09-25T17:07:15Z</dcterms:modified>
</cp:coreProperties>
</file>